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1450" y="-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tan\Desktop\&#1048;&#1053;&#1060;&#1054;&#1043;&#1056;&#1040;&#1060;&#1048;&#1050;&#1040;\2025%20&#1075;&#1086;&#1076;\&#1085;&#1072;%2001.04.2025%20&#1075;\&#1090;&#1072;&#1073;.%20&#1080;%20&#1076;&#1080;&#1072;&#1075;&#1088;&#1072;&#1084;&#1084;&#1099;%20&#1085;&#1072;%2001.03.2025%20&#1075;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ru-RU"/>
              <a:t>Динамика муниципального долга Тонкинского муниципального округа, руб.</a:t>
            </a:r>
          </a:p>
        </c:rich>
      </c:tx>
      <c:layout/>
      <c:overlay val="0"/>
    </c:title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'таб. к муниц.долгу'!$B$5</c:f>
              <c:strCache>
                <c:ptCount val="1"/>
                <c:pt idx="0">
                  <c:v>Муниципальный долг</c:v>
                </c:pt>
              </c:strCache>
            </c:strRef>
          </c:tx>
          <c:spPr>
            <a:solidFill>
              <a:srgbClr val="00FF00"/>
            </a:solidFill>
          </c:spPr>
          <c:invertIfNegative val="0"/>
          <c:dLbls>
            <c:dLbl>
              <c:idx val="0"/>
              <c:layout>
                <c:manualLayout>
                  <c:x val="1.6429869179196008E-2"/>
                  <c:y val="-8.401246719160105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2.1901752159563997E-2"/>
                  <c:y val="-8.406496062992126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1.9136562225122528E-2"/>
                  <c:y val="-6.262139107611548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1.0940857275671704E-2"/>
                  <c:y val="-4.180118110236220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-2.3271240045589642E-2"/>
                  <c:y val="-2.086021618411128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400" b="1">
                    <a:latin typeface="Arial Narrow" pitchFamily="34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'таб. к муниц.долгу'!$C$4:$F$4</c:f>
              <c:strCache>
                <c:ptCount val="4"/>
                <c:pt idx="0">
                  <c:v>на 01.01.2025 г</c:v>
                </c:pt>
                <c:pt idx="1">
                  <c:v>на 01.02.2025 г</c:v>
                </c:pt>
                <c:pt idx="2">
                  <c:v>на 01.03.2025 г</c:v>
                </c:pt>
                <c:pt idx="3">
                  <c:v>на 01.04.2025 г</c:v>
                </c:pt>
              </c:strCache>
            </c:strRef>
          </c:cat>
          <c:val>
            <c:numRef>
              <c:f>'таб. к муниц.долгу'!$C$5:$F$5</c:f>
              <c:numCache>
                <c:formatCode>General</c:formatCode>
                <c:ptCount val="4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33990528"/>
        <c:axId val="34054912"/>
        <c:axId val="0"/>
      </c:bar3DChart>
      <c:catAx>
        <c:axId val="33990528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400" b="1">
                <a:latin typeface="Arial Narrow" pitchFamily="34" charset="0"/>
              </a:defRPr>
            </a:pPr>
            <a:endParaRPr lang="ru-RU"/>
          </a:p>
        </c:txPr>
        <c:crossAx val="34054912"/>
        <c:crosses val="autoZero"/>
        <c:auto val="1"/>
        <c:lblAlgn val="ctr"/>
        <c:lblOffset val="100"/>
        <c:noMultiLvlLbl val="0"/>
      </c:catAx>
      <c:valAx>
        <c:axId val="34054912"/>
        <c:scaling>
          <c:orientation val="minMax"/>
        </c:scaling>
        <c:delete val="0"/>
        <c:axPos val="l"/>
        <c:majorGridlines>
          <c:spPr>
            <a:ln>
              <a:noFill/>
            </a:ln>
          </c:spPr>
        </c:majorGridlines>
        <c:numFmt formatCode="General" sourceLinked="1"/>
        <c:majorTickMark val="out"/>
        <c:minorTickMark val="none"/>
        <c:tickLblPos val="nextTo"/>
        <c:crossAx val="33990528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8.5151000107616129E-2"/>
          <c:y val="0.9418453310946584"/>
          <c:w val="0.76944148086707986"/>
          <c:h val="4.5621335089535212E-2"/>
        </c:manualLayout>
      </c:layout>
      <c:overlay val="0"/>
      <c:txPr>
        <a:bodyPr/>
        <a:lstStyle/>
        <a:p>
          <a:pPr>
            <a:defRPr sz="1400" b="1">
              <a:latin typeface="Arial Narrow" pitchFamily="34" charset="0"/>
            </a:defRPr>
          </a:pPr>
          <a:endParaRPr lang="ru-RU"/>
        </a:p>
      </c:txPr>
    </c:legend>
    <c:plotVisOnly val="1"/>
    <c:dispBlanksAs val="gap"/>
    <c:showDLblsOverMax val="0"/>
  </c:chart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15.04.2025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15.04.2025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15.04.2025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15.04.2025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15.04.2025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15.04.2025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15.04.2025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Диаграмм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02637836"/>
              </p:ext>
            </p:extLst>
          </p:nvPr>
        </p:nvGraphicFramePr>
        <p:xfrm>
          <a:off x="35497" y="116632"/>
          <a:ext cx="9001000" cy="66247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53180939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13</Words>
  <Application>Microsoft Office PowerPoint</Application>
  <PresentationFormat>Экран (4:3)</PresentationFormat>
  <Paragraphs>5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smt</dc:creator>
  <cp:lastModifiedBy>tan</cp:lastModifiedBy>
  <cp:revision>4</cp:revision>
  <dcterms:created xsi:type="dcterms:W3CDTF">2023-04-13T07:41:36Z</dcterms:created>
  <dcterms:modified xsi:type="dcterms:W3CDTF">2025-04-15T08:01:00Z</dcterms:modified>
</cp:coreProperties>
</file>